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Lst>
  <p:notesMasterIdLst>
    <p:notesMasterId r:id="rId62"/>
  </p:notesMasterIdLst>
  <p:sldIdLst>
    <p:sldId id="411" r:id="rId5"/>
    <p:sldId id="413" r:id="rId6"/>
    <p:sldId id="414" r:id="rId7"/>
    <p:sldId id="259" r:id="rId8"/>
    <p:sldId id="285" r:id="rId9"/>
    <p:sldId id="340" r:id="rId10"/>
    <p:sldId id="403" r:id="rId11"/>
    <p:sldId id="261" r:id="rId12"/>
    <p:sldId id="262" r:id="rId13"/>
    <p:sldId id="383" r:id="rId14"/>
    <p:sldId id="1847" r:id="rId15"/>
    <p:sldId id="1848" r:id="rId16"/>
    <p:sldId id="1849" r:id="rId17"/>
    <p:sldId id="1850" r:id="rId18"/>
    <p:sldId id="441" r:id="rId19"/>
    <p:sldId id="1851" r:id="rId20"/>
    <p:sldId id="1852" r:id="rId21"/>
    <p:sldId id="1853" r:id="rId22"/>
    <p:sldId id="1854" r:id="rId23"/>
    <p:sldId id="1855" r:id="rId24"/>
    <p:sldId id="442" r:id="rId25"/>
    <p:sldId id="415" r:id="rId26"/>
    <p:sldId id="408" r:id="rId27"/>
    <p:sldId id="426" r:id="rId28"/>
    <p:sldId id="440" r:id="rId29"/>
    <p:sldId id="1778" r:id="rId30"/>
    <p:sldId id="428" r:id="rId31"/>
    <p:sldId id="429" r:id="rId32"/>
    <p:sldId id="430" r:id="rId33"/>
    <p:sldId id="416" r:id="rId34"/>
    <p:sldId id="417" r:id="rId35"/>
    <p:sldId id="267" r:id="rId36"/>
    <p:sldId id="432" r:id="rId37"/>
    <p:sldId id="433" r:id="rId38"/>
    <p:sldId id="434" r:id="rId39"/>
    <p:sldId id="435" r:id="rId40"/>
    <p:sldId id="436" r:id="rId41"/>
    <p:sldId id="437" r:id="rId42"/>
    <p:sldId id="438" r:id="rId43"/>
    <p:sldId id="439" r:id="rId44"/>
    <p:sldId id="387" r:id="rId45"/>
    <p:sldId id="388" r:id="rId46"/>
    <p:sldId id="389" r:id="rId47"/>
    <p:sldId id="1844" r:id="rId48"/>
    <p:sldId id="399" r:id="rId49"/>
    <p:sldId id="369" r:id="rId50"/>
    <p:sldId id="402" r:id="rId51"/>
    <p:sldId id="404" r:id="rId52"/>
    <p:sldId id="400" r:id="rId53"/>
    <p:sldId id="401" r:id="rId54"/>
    <p:sldId id="336" r:id="rId55"/>
    <p:sldId id="327" r:id="rId56"/>
    <p:sldId id="328" r:id="rId57"/>
    <p:sldId id="329" r:id="rId58"/>
    <p:sldId id="331" r:id="rId59"/>
    <p:sldId id="281" r:id="rId60"/>
    <p:sldId id="184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66" autoAdjust="0"/>
  </p:normalViewPr>
  <p:slideViewPr>
    <p:cSldViewPr snapToGrid="0">
      <p:cViewPr varScale="1">
        <p:scale>
          <a:sx n="65" d="100"/>
          <a:sy n="65" d="100"/>
        </p:scale>
        <p:origin x="617" y="1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131121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2406987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3933818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21</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81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267833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90521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2444198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4204522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2824813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3955532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35</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48</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49</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50</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51</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52</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53</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54</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55</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56</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1/29/2019 4:43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1.bin"/><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DE032-DAB9-4816-B740-E3C2549C4F52}"/>
              </a:ext>
            </a:extLst>
          </p:cNvPr>
          <p:cNvSpPr>
            <a:spLocks noGrp="1"/>
          </p:cNvSpPr>
          <p:nvPr>
            <p:ph type="title"/>
          </p:nvPr>
        </p:nvSpPr>
        <p:spPr/>
        <p:txBody>
          <a:bodyPr/>
          <a:lstStyle/>
          <a:p>
            <a:r>
              <a:rPr lang="en-US" sz="4400" dirty="0">
                <a:solidFill>
                  <a:schemeClr val="tx1"/>
                </a:solidFill>
              </a:rPr>
              <a:t>Design Principles</a:t>
            </a:r>
            <a:endParaRPr lang="en-US" dirty="0">
              <a:solidFill>
                <a:schemeClr val="tx1"/>
              </a:solidFill>
            </a:endParaRPr>
          </a:p>
        </p:txBody>
      </p:sp>
      <p:sp>
        <p:nvSpPr>
          <p:cNvPr id="3" name="Content Placeholder 2">
            <a:extLst>
              <a:ext uri="{FF2B5EF4-FFF2-40B4-BE49-F238E27FC236}">
                <a16:creationId xmlns:a16="http://schemas.microsoft.com/office/drawing/2014/main" id="{D4CC052E-733E-4F2B-802F-488AD5A7EF4F}"/>
              </a:ext>
            </a:extLst>
          </p:cNvPr>
          <p:cNvSpPr>
            <a:spLocks noGrp="1"/>
          </p:cNvSpPr>
          <p:nvPr>
            <p:ph sz="quarter" idx="4294967295"/>
          </p:nvPr>
        </p:nvSpPr>
        <p:spPr>
          <a:xfrm>
            <a:off x="527539" y="2226408"/>
            <a:ext cx="10756900" cy="3379788"/>
          </a:xfrm>
        </p:spPr>
        <p:txBody>
          <a:bodyPr/>
          <a:lstStyle/>
          <a:p>
            <a:pPr marL="728314" indent="-728314">
              <a:buFont typeface="+mj-lt"/>
              <a:buAutoNum type="arabicPeriod"/>
            </a:pPr>
            <a:r>
              <a:rPr lang="en-US" sz="4000" dirty="0">
                <a:solidFill>
                  <a:schemeClr val="tx1"/>
                </a:solidFill>
              </a:rPr>
              <a:t>Sizing (Compute, Storage)</a:t>
            </a:r>
          </a:p>
          <a:p>
            <a:pPr marL="728314" indent="-728314">
              <a:buFont typeface="+mj-lt"/>
              <a:buAutoNum type="arabicPeriod"/>
            </a:pPr>
            <a:r>
              <a:rPr lang="en-US" sz="4000" dirty="0">
                <a:solidFill>
                  <a:schemeClr val="tx1"/>
                </a:solidFill>
              </a:rPr>
              <a:t>High Availability</a:t>
            </a:r>
          </a:p>
          <a:p>
            <a:pPr marL="728314" indent="-728314">
              <a:buFont typeface="+mj-lt"/>
              <a:buAutoNum type="arabicPeriod"/>
            </a:pPr>
            <a:r>
              <a:rPr lang="en-US" sz="4000" dirty="0">
                <a:solidFill>
                  <a:schemeClr val="tx1"/>
                </a:solidFill>
              </a:rPr>
              <a:t>Backup</a:t>
            </a:r>
          </a:p>
          <a:p>
            <a:pPr marL="728314" indent="-728314">
              <a:buFont typeface="+mj-lt"/>
              <a:buAutoNum type="arabicPeriod"/>
            </a:pPr>
            <a:r>
              <a:rPr lang="en-US" sz="4000" dirty="0">
                <a:solidFill>
                  <a:schemeClr val="tx1"/>
                </a:solidFill>
              </a:rPr>
              <a:t>Disaster Recovery</a:t>
            </a:r>
          </a:p>
          <a:p>
            <a:endParaRPr lang="en-US" sz="3600" dirty="0">
              <a:solidFill>
                <a:schemeClr val="tx1"/>
              </a:solidFill>
            </a:endParaRPr>
          </a:p>
        </p:txBody>
      </p:sp>
    </p:spTree>
    <p:extLst>
      <p:ext uri="{BB962C8B-B14F-4D97-AF65-F5344CB8AC3E}">
        <p14:creationId xmlns:p14="http://schemas.microsoft.com/office/powerpoint/2010/main" val="2665733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BB945-E629-4D94-91B9-DD885656997E}"/>
              </a:ext>
            </a:extLst>
          </p:cNvPr>
          <p:cNvSpPr>
            <a:spLocks noGrp="1"/>
          </p:cNvSpPr>
          <p:nvPr>
            <p:ph type="title"/>
          </p:nvPr>
        </p:nvSpPr>
        <p:spPr/>
        <p:txBody>
          <a:bodyPr/>
          <a:lstStyle/>
          <a:p>
            <a:r>
              <a:rPr lang="en-US" sz="4400" dirty="0">
                <a:solidFill>
                  <a:schemeClr val="tx1"/>
                </a:solidFill>
                <a:latin typeface="Segoe UI" panose="020B0502040204020203" pitchFamily="34" charset="0"/>
              </a:rPr>
              <a:t>SAP VM &amp; Storage Sizing Principles</a:t>
            </a:r>
            <a:endParaRPr lang="en-US" dirty="0">
              <a:solidFill>
                <a:schemeClr val="tx1"/>
              </a:solidFill>
            </a:endParaRPr>
          </a:p>
        </p:txBody>
      </p:sp>
      <p:sp>
        <p:nvSpPr>
          <p:cNvPr id="10" name="Rectangle 9">
            <a:extLst>
              <a:ext uri="{FF2B5EF4-FFF2-40B4-BE49-F238E27FC236}">
                <a16:creationId xmlns:a16="http://schemas.microsoft.com/office/drawing/2014/main" id="{DF5D501A-675B-494B-8388-2EE29B227D85}"/>
              </a:ext>
            </a:extLst>
          </p:cNvPr>
          <p:cNvSpPr/>
          <p:nvPr/>
        </p:nvSpPr>
        <p:spPr>
          <a:xfrm>
            <a:off x="215880" y="1143900"/>
            <a:ext cx="5836585" cy="4093428"/>
          </a:xfrm>
          <a:prstGeom prst="rect">
            <a:avLst/>
          </a:prstGeom>
        </p:spPr>
        <p:txBody>
          <a:bodyPr wrap="square">
            <a:spAutoFit/>
          </a:bodyPr>
          <a:lstStyle/>
          <a:p>
            <a:pPr marL="457112" marR="0" lvl="0" indent="-457112" algn="l" defTabSz="914400" rtl="0" eaLnBrk="1" fontAlgn="auto" latinLnBrk="0" hangingPunct="1">
              <a:lnSpc>
                <a:spcPct val="100000"/>
              </a:lnSpc>
              <a:spcBef>
                <a:spcPts val="0"/>
              </a:spcBef>
              <a:spcAft>
                <a:spcPts val="0"/>
              </a:spcAft>
              <a:buClr>
                <a:srgbClr val="FFFFFF"/>
              </a:buClr>
              <a:buSzTx/>
              <a:buFont typeface="+mj-lt"/>
              <a:buAutoNum type="arabicPeriod"/>
              <a:tabLst/>
              <a:defRPr/>
            </a:pPr>
            <a:r>
              <a:rPr kumimoji="0" lang="en-US" sz="2000" b="0" i="0" u="none" strike="noStrike" kern="1200" cap="none" spc="0" normalizeH="0" baseline="0" noProof="0" dirty="0">
                <a:ln>
                  <a:noFill/>
                </a:ln>
                <a:solidFill>
                  <a:srgbClr val="FFFF00"/>
                </a:solidFill>
                <a:effectLst/>
                <a:uLnTx/>
                <a:uFillTx/>
                <a:latin typeface="Segoe UI"/>
                <a:ea typeface="+mn-ea"/>
                <a:cs typeface="+mn-cs"/>
              </a:rPr>
              <a:t>Know # of SAPS </a:t>
            </a:r>
            <a:r>
              <a:rPr kumimoji="0" lang="en-US" sz="2000" b="0" i="0" u="none" strike="noStrike" kern="1200" cap="none" spc="0" normalizeH="0" baseline="0" noProof="0" dirty="0">
                <a:ln>
                  <a:noFill/>
                </a:ln>
                <a:solidFill>
                  <a:srgbClr val="FFFFFF"/>
                </a:solidFill>
                <a:effectLst/>
                <a:uLnTx/>
                <a:uFillTx/>
                <a:latin typeface="Segoe UI"/>
                <a:ea typeface="+mn-ea"/>
                <a:cs typeface="+mn-cs"/>
              </a:rPr>
              <a:t>for </a:t>
            </a:r>
            <a:r>
              <a:rPr kumimoji="0" lang="en-US" sz="2000" b="0" i="0" u="none" strike="noStrike" kern="1200" cap="none" spc="0" normalizeH="0" baseline="0" noProof="0" dirty="0">
                <a:ln>
                  <a:noFill/>
                </a:ln>
                <a:solidFill>
                  <a:srgbClr val="FFFF00"/>
                </a:solidFill>
                <a:effectLst/>
                <a:uLnTx/>
                <a:uFillTx/>
                <a:latin typeface="Segoe UI"/>
                <a:ea typeface="+mn-ea"/>
                <a:cs typeface="+mn-cs"/>
              </a:rPr>
              <a:t>SAP application and database tiers</a:t>
            </a: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Know system activity period, use snoozing, Azure automation to shutdown (i.e. sandbox 10x5, not 24x7)</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SAP APPL servers, use a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few smaller VM vs one large VM</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(redundant nodes).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Ensure the selected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VM supports the IOPS &amp; throughput requirements </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of the database server.</a:t>
            </a:r>
          </a:p>
          <a:p>
            <a:pPr marL="457112" marR="0" lvl="0" indent="-457112" algn="l" defTabSz="914225"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D34FF9B7-7D85-410C-A40C-191896716F1B}"/>
              </a:ext>
            </a:extLst>
          </p:cNvPr>
          <p:cNvSpPr/>
          <p:nvPr/>
        </p:nvSpPr>
        <p:spPr>
          <a:xfrm>
            <a:off x="6243912" y="1143901"/>
            <a:ext cx="5616198" cy="5632311"/>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Choose standard or premium storage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Managed Disks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based on IOPS and disk throughput requirements.</a:t>
            </a: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just" defTabSz="914225"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FFFFFF"/>
              </a:solidFill>
              <a:effectLst/>
              <a:uLnTx/>
              <a:uFillTx/>
              <a:latin typeface="Calibri" panose="020F0502020204030204"/>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457112" marR="0" lvl="0" indent="-457112"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SAP application servers  usually deployed on standard storage; but, can be deployed on small premium storage (P4, P6) if using a single server and to benefit from single instance SLA.</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12" name="Picture 11" descr="An image that depicts the SLAs between a single VM and multiple VMs in an availability set.">
            <a:extLst>
              <a:ext uri="{FF2B5EF4-FFF2-40B4-BE49-F238E27FC236}">
                <a16:creationId xmlns:a16="http://schemas.microsoft.com/office/drawing/2014/main" id="{0404222A-BA23-4D98-8A4A-60B2990A4C3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55413" y="5108530"/>
            <a:ext cx="2740735" cy="15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An image that depicts the SLA for locally redundant storage.">
            <a:extLst>
              <a:ext uri="{FF2B5EF4-FFF2-40B4-BE49-F238E27FC236}">
                <a16:creationId xmlns:a16="http://schemas.microsoft.com/office/drawing/2014/main" id="{2F093E0C-5FB5-48E4-A2FB-081BE75C71F3}"/>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721568" y="2921461"/>
            <a:ext cx="1329989" cy="16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5A3AADDC-EC7B-416F-9EDF-4282DA093E8B}"/>
              </a:ext>
            </a:extLst>
          </p:cNvPr>
          <p:cNvSpPr/>
          <p:nvPr/>
        </p:nvSpPr>
        <p:spPr>
          <a:xfrm>
            <a:off x="6258657" y="2156962"/>
            <a:ext cx="5163214" cy="706039"/>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2"/>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Use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premium storage for SAP databases (both database files and log file(s))</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sp>
        <p:nvSpPr>
          <p:cNvPr id="15" name="Rectangle 14">
            <a:extLst>
              <a:ext uri="{FF2B5EF4-FFF2-40B4-BE49-F238E27FC236}">
                <a16:creationId xmlns:a16="http://schemas.microsoft.com/office/drawing/2014/main" id="{D2E6FE9A-C60D-4C3D-AF33-8806CB5AF0AF}"/>
              </a:ext>
            </a:extLst>
          </p:cNvPr>
          <p:cNvSpPr/>
          <p:nvPr/>
        </p:nvSpPr>
        <p:spPr>
          <a:xfrm>
            <a:off x="6258657" y="2881363"/>
            <a:ext cx="4179477" cy="1661757"/>
          </a:xfrm>
          <a:prstGeom prst="rect">
            <a:avLst/>
          </a:prstGeom>
        </p:spPr>
        <p:txBody>
          <a:bodyPr wrap="square">
            <a:spAutoFit/>
          </a:bodyPr>
          <a:lstStyle/>
          <a:p>
            <a:pPr marL="457112" marR="0" lvl="0" indent="-457112" algn="just" defTabSz="914225" rtl="0" eaLnBrk="1" fontAlgn="auto" latinLnBrk="0" hangingPunct="1">
              <a:lnSpc>
                <a:spcPct val="100000"/>
              </a:lnSpc>
              <a:spcBef>
                <a:spcPts val="0"/>
              </a:spcBef>
              <a:spcAft>
                <a:spcPts val="0"/>
              </a:spcAft>
              <a:buClrTx/>
              <a:buSzTx/>
              <a:buFont typeface="+mj-lt"/>
              <a:buAutoNum type="arabicPeriod" startAt="3"/>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For database servers use Windows storage spaces or LINUX-LVM to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stripe</a:t>
            </a: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 (glue) disks and </a:t>
            </a: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aggregate IOPS, throughput and storage capacity</a:t>
            </a: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464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DCF3-DCD4-490A-97D9-6DD86AD20851}"/>
              </a:ext>
            </a:extLst>
          </p:cNvPr>
          <p:cNvSpPr>
            <a:spLocks noGrp="1"/>
          </p:cNvSpPr>
          <p:nvPr>
            <p:ph type="title"/>
          </p:nvPr>
        </p:nvSpPr>
        <p:spPr>
          <a:xfrm>
            <a:off x="291350" y="154452"/>
            <a:ext cx="11541863" cy="899665"/>
          </a:xfrm>
        </p:spPr>
        <p:txBody>
          <a:bodyPr/>
          <a:lstStyle/>
          <a:p>
            <a:r>
              <a:rPr lang="en-US" sz="3600" dirty="0">
                <a:solidFill>
                  <a:schemeClr val="tx1"/>
                </a:solidFill>
                <a:cs typeface="Segoe UI Light" panose="020B0502040204020203" pitchFamily="34" charset="0"/>
              </a:rPr>
              <a:t>(SAPS) Azure VM Options for SAP Applications</a:t>
            </a:r>
            <a:endParaRPr lang="en-US" sz="3600" dirty="0">
              <a:solidFill>
                <a:schemeClr val="tx1"/>
              </a:solidFill>
            </a:endParaRPr>
          </a:p>
        </p:txBody>
      </p:sp>
      <p:pic>
        <p:nvPicPr>
          <p:cNvPr id="4" name="Picture 3" descr="Azure VM Options for SAP Applications table.&#10;&#10;A table of Azure VM Options for SAP Applications displays the information in the Instructor Notes.">
            <a:extLst>
              <a:ext uri="{FF2B5EF4-FFF2-40B4-BE49-F238E27FC236}">
                <a16:creationId xmlns:a16="http://schemas.microsoft.com/office/drawing/2014/main" id="{07971E7C-2CB4-42C2-A0A2-07683D9CE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5" name="Rectangle 4">
            <a:extLst>
              <a:ext uri="{FF2B5EF4-FFF2-40B4-BE49-F238E27FC236}">
                <a16:creationId xmlns:a16="http://schemas.microsoft.com/office/drawing/2014/main" id="{67FE9002-8597-4A31-AA87-D6C452BF3829}"/>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
        <p:nvSpPr>
          <p:cNvPr id="6" name="TextBox 5">
            <a:extLst>
              <a:ext uri="{FF2B5EF4-FFF2-40B4-BE49-F238E27FC236}">
                <a16:creationId xmlns:a16="http://schemas.microsoft.com/office/drawing/2014/main" id="{0787CDB1-670B-40A0-8991-987831F24457}"/>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7" name="Rectangle 6">
            <a:extLst>
              <a:ext uri="{FF2B5EF4-FFF2-40B4-BE49-F238E27FC236}">
                <a16:creationId xmlns:a16="http://schemas.microsoft.com/office/drawing/2014/main" id="{CE1A679A-DCBB-424A-92AE-2A0AF5404C97}"/>
              </a:ext>
            </a:extLst>
          </p:cNvPr>
          <p:cNvSpPr/>
          <p:nvPr/>
        </p:nvSpPr>
        <p:spPr bwMode="auto">
          <a:xfrm>
            <a:off x="3948545" y="810491"/>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473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EEB9-A45F-4EB4-B292-5678CD8DBDFB}"/>
              </a:ext>
            </a:extLst>
          </p:cNvPr>
          <p:cNvSpPr>
            <a:spLocks noGrp="1"/>
          </p:cNvSpPr>
          <p:nvPr>
            <p:ph type="title"/>
          </p:nvPr>
        </p:nvSpPr>
        <p:spPr/>
        <p:txBody>
          <a:bodyPr/>
          <a:lstStyle/>
          <a:p>
            <a:r>
              <a:rPr lang="en-US" sz="4400" dirty="0">
                <a:solidFill>
                  <a:schemeClr val="tx1"/>
                </a:solidFill>
                <a:latin typeface="Segoe UI" panose="020B0502040204020203" pitchFamily="34" charset="0"/>
              </a:rPr>
              <a:t>Premium Storage KPIs (Cost differ by region)</a:t>
            </a:r>
            <a:endParaRPr lang="en-US" dirty="0">
              <a:solidFill>
                <a:schemeClr val="tx1"/>
              </a:solidFill>
            </a:endParaRPr>
          </a:p>
        </p:txBody>
      </p:sp>
      <p:pic>
        <p:nvPicPr>
          <p:cNvPr id="13" name="Picture 12">
            <a:extLst>
              <a:ext uri="{FF2B5EF4-FFF2-40B4-BE49-F238E27FC236}">
                <a16:creationId xmlns:a16="http://schemas.microsoft.com/office/drawing/2014/main" id="{B224AD8A-0787-4236-AA81-BC47A4FCA722}"/>
              </a:ext>
            </a:extLst>
          </p:cNvPr>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14" name="Title 1">
            <a:extLst>
              <a:ext uri="{FF2B5EF4-FFF2-40B4-BE49-F238E27FC236}">
                <a16:creationId xmlns:a16="http://schemas.microsoft.com/office/drawing/2014/main" id="{3B8AB3B1-B375-4110-8E3F-F93F7AFE0FC1}"/>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defTabSz="914225">
              <a:defRPr/>
            </a:pPr>
            <a:r>
              <a:rPr lang="en-US" sz="2400" dirty="0">
                <a:solidFill>
                  <a:schemeClr val="tx1"/>
                </a:solidFill>
                <a:latin typeface="Calibri Light" panose="020F0302020204030204"/>
                <a:cs typeface="Segoe UI Light" panose="020B0502040204020203" pitchFamily="34" charset="0"/>
              </a:rPr>
              <a:t>* Stripe Premium Storage Disks to aggregate</a:t>
            </a:r>
          </a:p>
          <a:p>
            <a:pPr algn="ctr" defTabSz="914225">
              <a:defRPr/>
            </a:pPr>
            <a:r>
              <a:rPr lang="en-US" sz="2400" dirty="0">
                <a:solidFill>
                  <a:schemeClr val="tx1"/>
                </a:solidFill>
                <a:latin typeface="Calibri Light" panose="020F0302020204030204"/>
                <a:cs typeface="Segoe UI Light" panose="020B0502040204020203" pitchFamily="34" charset="0"/>
              </a:rPr>
              <a:t>IOPS, Throughput and Storage Capacity</a:t>
            </a:r>
            <a:endParaRPr lang="en-US" sz="2400" dirty="0">
              <a:solidFill>
                <a:schemeClr val="tx1"/>
              </a:solidFill>
              <a:latin typeface="Calibri Light" panose="020F0302020204030204"/>
            </a:endParaRPr>
          </a:p>
        </p:txBody>
      </p:sp>
      <p:sp>
        <p:nvSpPr>
          <p:cNvPr id="15" name="Text Placeholder 2">
            <a:extLst>
              <a:ext uri="{FF2B5EF4-FFF2-40B4-BE49-F238E27FC236}">
                <a16:creationId xmlns:a16="http://schemas.microsoft.com/office/drawing/2014/main" id="{6F2328C2-2F59-42AE-A73F-14661516DB0D}"/>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r>
              <a:rPr lang="en-US" sz="1400" dirty="0">
                <a:latin typeface="Segoe UI Semilight"/>
              </a:rPr>
              <a:t>Consistent low latency SSD with predictable throughput</a:t>
            </a:r>
          </a:p>
          <a:p>
            <a:pPr marL="224097" indent="-224097" defTabSz="896386">
              <a:spcBef>
                <a:spcPts val="980"/>
              </a:spcBef>
              <a:defRPr/>
            </a:pPr>
            <a:r>
              <a:rPr lang="en-US" sz="1400" dirty="0">
                <a:latin typeface="Segoe UI Semilight"/>
              </a:rPr>
              <a:t>For high-performance  IO-intensive DB workloads</a:t>
            </a:r>
          </a:p>
          <a:p>
            <a:pPr marL="224097" indent="-224097" defTabSz="896386">
              <a:spcBef>
                <a:spcPts val="980"/>
              </a:spcBef>
              <a:defRPr/>
            </a:pPr>
            <a:r>
              <a:rPr lang="en-US" sz="1400" dirty="0">
                <a:latin typeface="Segoe UI Semilight"/>
              </a:rPr>
              <a:t>Single digit ms latencies</a:t>
            </a:r>
          </a:p>
          <a:p>
            <a:pPr marL="224097" indent="-224097" defTabSz="896386">
              <a:spcBef>
                <a:spcPts val="980"/>
              </a:spcBef>
              <a:defRPr/>
            </a:pPr>
            <a:r>
              <a:rPr lang="en-US" sz="1400" dirty="0">
                <a:latin typeface="Segoe UI Semilight"/>
              </a:rPr>
              <a:t>Supports up to 4 TB blob/disk size</a:t>
            </a:r>
          </a:p>
          <a:p>
            <a:pPr marL="224097" indent="-224097" defTabSz="896386">
              <a:spcBef>
                <a:spcPts val="980"/>
              </a:spcBef>
              <a:defRPr/>
            </a:pPr>
            <a:r>
              <a:rPr lang="en-US" sz="1400" dirty="0">
                <a:latin typeface="Segoe UI Semilight"/>
              </a:rPr>
              <a:t>Stripe up to 64 disks for a total of 256 TB</a:t>
            </a:r>
          </a:p>
          <a:p>
            <a:pPr marL="224097" indent="-224097" defTabSz="896386">
              <a:spcBef>
                <a:spcPts val="980"/>
              </a:spcBef>
              <a:defRPr/>
            </a:pPr>
            <a:r>
              <a:rPr lang="en-US" sz="1400" dirty="0">
                <a:latin typeface="Segoe UI Semilight"/>
              </a:rPr>
              <a:t>Disk performance is dependent on the disk size, with up to 7,500 IOPS  per disk </a:t>
            </a:r>
          </a:p>
          <a:p>
            <a:pPr marL="224097" indent="-224097" defTabSz="896386">
              <a:spcBef>
                <a:spcPts val="980"/>
              </a:spcBef>
              <a:defRPr/>
            </a:pPr>
            <a:r>
              <a:rPr lang="en-US" sz="1400" dirty="0">
                <a:latin typeface="Segoe UI Semilight"/>
              </a:rPr>
              <a:t>Pay for what you provision</a:t>
            </a:r>
          </a:p>
          <a:p>
            <a:pPr marL="224097" indent="-224097" defTabSz="896386">
              <a:spcBef>
                <a:spcPts val="980"/>
              </a:spcBef>
              <a:defRPr/>
            </a:pPr>
            <a:r>
              <a:rPr lang="en-US" sz="1400" dirty="0">
                <a:latin typeface="Segoe UI Semilight"/>
              </a:rPr>
              <a:t>Check Azure VMs for maximum IOPS</a:t>
            </a:r>
          </a:p>
        </p:txBody>
      </p:sp>
      <p:pic>
        <p:nvPicPr>
          <p:cNvPr id="7" name="Picture 6" descr="A table that depicts KPIs by disk type in Azure Storage.">
            <a:extLst>
              <a:ext uri="{FF2B5EF4-FFF2-40B4-BE49-F238E27FC236}">
                <a16:creationId xmlns:a16="http://schemas.microsoft.com/office/drawing/2014/main" id="{43761E7B-77B5-472C-88AC-50C1FE9C6A1C}"/>
              </a:ext>
            </a:extLst>
          </p:cNvPr>
          <p:cNvPicPr>
            <a:picLocks noChangeAspect="1"/>
          </p:cNvPicPr>
          <p:nvPr/>
        </p:nvPicPr>
        <p:blipFill>
          <a:blip r:embed="rId3"/>
          <a:stretch>
            <a:fillRect/>
          </a:stretch>
        </p:blipFill>
        <p:spPr>
          <a:xfrm>
            <a:off x="3937323" y="2217260"/>
            <a:ext cx="7194566" cy="2423479"/>
          </a:xfrm>
          <a:prstGeom prst="rect">
            <a:avLst/>
          </a:prstGeom>
        </p:spPr>
      </p:pic>
    </p:spTree>
    <p:extLst>
      <p:ext uri="{BB962C8B-B14F-4D97-AF65-F5344CB8AC3E}">
        <p14:creationId xmlns:p14="http://schemas.microsoft.com/office/powerpoint/2010/main" val="42630761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997603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486EBE-673E-4982-83B3-9286BBB84EC2}"/>
              </a:ext>
            </a:extLst>
          </p:cNvPr>
          <p:cNvSpPr>
            <a:spLocks noGrp="1"/>
          </p:cNvSpPr>
          <p:nvPr>
            <p:ph type="title"/>
          </p:nvPr>
        </p:nvSpPr>
        <p:spPr/>
        <p:txBody>
          <a:bodyPr/>
          <a:lstStyle/>
          <a:p>
            <a:r>
              <a:rPr lang="en-US" sz="4400" dirty="0">
                <a:solidFill>
                  <a:schemeClr val="tx1"/>
                </a:solidFill>
              </a:rPr>
              <a:t>SAP HA Architecture</a:t>
            </a:r>
            <a:br>
              <a:rPr lang="en-US" sz="4400" dirty="0">
                <a:solidFill>
                  <a:schemeClr val="tx1"/>
                </a:solidFill>
              </a:rPr>
            </a:br>
            <a:r>
              <a:rPr lang="en-US" sz="2400" dirty="0">
                <a:solidFill>
                  <a:schemeClr val="tx1"/>
                </a:solidFill>
              </a:rPr>
              <a:t>SAP NetWeaver ABAP / Java 7.00 (and higher) – Windows &amp; Linux</a:t>
            </a:r>
          </a:p>
        </p:txBody>
      </p:sp>
      <p:pic>
        <p:nvPicPr>
          <p:cNvPr id="4" name="Picture 3" descr="An image that depicts the SAP HA Architecture broken down 4 layers: application server instances, ASCS, File Share, and Database.">
            <a:extLst>
              <a:ext uri="{FF2B5EF4-FFF2-40B4-BE49-F238E27FC236}">
                <a16:creationId xmlns:a16="http://schemas.microsoft.com/office/drawing/2014/main" id="{EE6791FC-B774-4434-AD42-2178D2107A19}"/>
              </a:ext>
            </a:extLst>
          </p:cNvPr>
          <p:cNvPicPr>
            <a:picLocks noChangeAspect="1"/>
          </p:cNvPicPr>
          <p:nvPr/>
        </p:nvPicPr>
        <p:blipFill>
          <a:blip r:embed="rId2"/>
          <a:stretch>
            <a:fillRect/>
          </a:stretch>
        </p:blipFill>
        <p:spPr>
          <a:xfrm>
            <a:off x="368863" y="1738627"/>
            <a:ext cx="10865908" cy="4829862"/>
          </a:xfrm>
          <a:prstGeom prst="rect">
            <a:avLst/>
          </a:prstGeom>
        </p:spPr>
      </p:pic>
      <p:pic>
        <p:nvPicPr>
          <p:cNvPr id="7" name="Picture 6">
            <a:extLst>
              <a:ext uri="{FF2B5EF4-FFF2-40B4-BE49-F238E27FC236}">
                <a16:creationId xmlns:a16="http://schemas.microsoft.com/office/drawing/2014/main" id="{7B987C9E-7DA5-4EE5-A22D-6D2A3CF9F9DF}"/>
              </a:ext>
            </a:extLst>
          </p:cNvPr>
          <p:cNvPicPr>
            <a:picLocks noChangeAspect="1"/>
          </p:cNvPicPr>
          <p:nvPr/>
        </p:nvPicPr>
        <p:blipFill>
          <a:blip r:embed="rId3"/>
          <a:stretch>
            <a:fillRect/>
          </a:stretch>
        </p:blipFill>
        <p:spPr>
          <a:xfrm>
            <a:off x="11152188" y="1105285"/>
            <a:ext cx="325622" cy="374467"/>
          </a:xfrm>
          <a:prstGeom prst="rect">
            <a:avLst/>
          </a:prstGeom>
        </p:spPr>
      </p:pic>
      <p:pic>
        <p:nvPicPr>
          <p:cNvPr id="8" name="Picture 7">
            <a:extLst>
              <a:ext uri="{FF2B5EF4-FFF2-40B4-BE49-F238E27FC236}">
                <a16:creationId xmlns:a16="http://schemas.microsoft.com/office/drawing/2014/main" id="{CDB1BF07-8B56-43ED-AC9A-B1E1ED31DEE6}"/>
              </a:ext>
            </a:extLst>
          </p:cNvPr>
          <p:cNvPicPr>
            <a:picLocks noChangeAspect="1"/>
          </p:cNvPicPr>
          <p:nvPr/>
        </p:nvPicPr>
        <p:blipFill>
          <a:blip r:embed="rId4"/>
          <a:stretch>
            <a:fillRect/>
          </a:stretch>
        </p:blipFill>
        <p:spPr>
          <a:xfrm>
            <a:off x="10608212" y="1137232"/>
            <a:ext cx="310574" cy="310574"/>
          </a:xfrm>
          <a:prstGeom prst="rect">
            <a:avLst/>
          </a:prstGeom>
        </p:spPr>
      </p:pic>
      <p:sp>
        <p:nvSpPr>
          <p:cNvPr id="9" name="TextBox 8">
            <a:extLst>
              <a:ext uri="{FF2B5EF4-FFF2-40B4-BE49-F238E27FC236}">
                <a16:creationId xmlns:a16="http://schemas.microsoft.com/office/drawing/2014/main" id="{D6D64EDF-61BA-4A85-B75A-FD198A49A09A}"/>
              </a:ext>
            </a:extLst>
          </p:cNvPr>
          <p:cNvSpPr txBox="1"/>
          <p:nvPr/>
        </p:nvSpPr>
        <p:spPr>
          <a:xfrm>
            <a:off x="8427438" y="251884"/>
            <a:ext cx="2800177" cy="8457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ASCS : ABAP SAP Central Services – </a:t>
            </a:r>
            <a:b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part of SAP application servers running message/enqueue service,  which is a single point of failure (SPOF)</a:t>
            </a:r>
          </a:p>
        </p:txBody>
      </p:sp>
    </p:spTree>
    <p:extLst>
      <p:ext uri="{BB962C8B-B14F-4D97-AF65-F5344CB8AC3E}">
        <p14:creationId xmlns:p14="http://schemas.microsoft.com/office/powerpoint/2010/main" val="33969538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descr="An image that depicts the availability configuration for each application tier of the SAP deployment.">
            <a:extLst>
              <a:ext uri="{FF2B5EF4-FFF2-40B4-BE49-F238E27FC236}">
                <a16:creationId xmlns:a16="http://schemas.microsoft.com/office/drawing/2014/main" id="{AD79FC3A-1A9F-47FF-9DFE-F3B7FE632F51}"/>
              </a:ext>
            </a:extLst>
          </p:cNvPr>
          <p:cNvPicPr>
            <a:picLocks noChangeAspect="1"/>
          </p:cNvPicPr>
          <p:nvPr/>
        </p:nvPicPr>
        <p:blipFill>
          <a:blip r:embed="rId3"/>
          <a:stretch>
            <a:fillRect/>
          </a:stretch>
        </p:blipFill>
        <p:spPr>
          <a:xfrm>
            <a:off x="320993" y="233310"/>
            <a:ext cx="11373550" cy="6391380"/>
          </a:xfrm>
          <a:prstGeom prst="rect">
            <a:avLst/>
          </a:prstGeom>
        </p:spPr>
      </p:pic>
    </p:spTree>
    <p:extLst>
      <p:ext uri="{BB962C8B-B14F-4D97-AF65-F5344CB8AC3E}">
        <p14:creationId xmlns:p14="http://schemas.microsoft.com/office/powerpoint/2010/main" val="11768597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0C97-8543-45BB-8622-F222B85F086E}"/>
              </a:ext>
            </a:extLst>
          </p:cNvPr>
          <p:cNvSpPr>
            <a:spLocks noGrp="1"/>
          </p:cNvSpPr>
          <p:nvPr>
            <p:ph type="title"/>
          </p:nvPr>
        </p:nvSpPr>
        <p:spPr/>
        <p:txBody>
          <a:bodyPr/>
          <a:lstStyle/>
          <a:p>
            <a:r>
              <a:rPr lang="en-US" sz="4800" dirty="0">
                <a:solidFill>
                  <a:schemeClr val="tx1"/>
                </a:solidFill>
              </a:rPr>
              <a:t>Enterprise Backup Solutions for LOB applications/SAP on Azure</a:t>
            </a:r>
            <a:endParaRPr lang="en-US" dirty="0">
              <a:solidFill>
                <a:schemeClr val="tx1"/>
              </a:solidFill>
            </a:endParaRPr>
          </a:p>
        </p:txBody>
      </p:sp>
      <p:sp>
        <p:nvSpPr>
          <p:cNvPr id="13" name="Rectangle 12">
            <a:extLst>
              <a:ext uri="{FF2B5EF4-FFF2-40B4-BE49-F238E27FC236}">
                <a16:creationId xmlns:a16="http://schemas.microsoft.com/office/drawing/2014/main" id="{2B9053E3-3015-40EA-AB87-19EBBD771933}"/>
              </a:ext>
            </a:extLst>
          </p:cNvPr>
          <p:cNvSpPr/>
          <p:nvPr/>
        </p:nvSpPr>
        <p:spPr>
          <a:xfrm>
            <a:off x="2833719" y="2460354"/>
            <a:ext cx="2077888" cy="2839779"/>
          </a:xfrm>
          <a:prstGeom prst="rect">
            <a:avLst/>
          </a:prstGeom>
          <a:solidFill>
            <a:srgbClr val="0072C6">
              <a:lumMod val="75000"/>
            </a:srgbClr>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Backup to Azure Blob Storage </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Azure Backup Vault)</a:t>
            </a:r>
          </a:p>
        </p:txBody>
      </p:sp>
      <p:sp>
        <p:nvSpPr>
          <p:cNvPr id="14" name="Rectangle 13">
            <a:extLst>
              <a:ext uri="{FF2B5EF4-FFF2-40B4-BE49-F238E27FC236}">
                <a16:creationId xmlns:a16="http://schemas.microsoft.com/office/drawing/2014/main" id="{B2D5FC9A-6F55-4B44-81A1-B4A715CEF244}"/>
              </a:ext>
            </a:extLst>
          </p:cNvPr>
          <p:cNvSpPr/>
          <p:nvPr/>
        </p:nvSpPr>
        <p:spPr>
          <a:xfrm>
            <a:off x="603454" y="2460354"/>
            <a:ext cx="2077888" cy="2839779"/>
          </a:xfrm>
          <a:prstGeom prst="rect">
            <a:avLst/>
          </a:prstGeom>
          <a:solidFill>
            <a:srgbClr val="7030A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Fully online backup of SQL Server databases, Files and OS states while system overhead is minimum</a:t>
            </a:r>
          </a:p>
        </p:txBody>
      </p:sp>
      <p:sp>
        <p:nvSpPr>
          <p:cNvPr id="15" name="Rectangle 14">
            <a:extLst>
              <a:ext uri="{FF2B5EF4-FFF2-40B4-BE49-F238E27FC236}">
                <a16:creationId xmlns:a16="http://schemas.microsoft.com/office/drawing/2014/main" id="{C6AD9C1F-1BF2-451B-B0A8-57F6D4A469F7}"/>
              </a:ext>
            </a:extLst>
          </p:cNvPr>
          <p:cNvSpPr/>
          <p:nvPr/>
        </p:nvSpPr>
        <p:spPr>
          <a:xfrm>
            <a:off x="5063984" y="2460354"/>
            <a:ext cx="2077888" cy="2839779"/>
          </a:xfrm>
          <a:prstGeom prst="rect">
            <a:avLst/>
          </a:prstGeom>
          <a:solidFill>
            <a:srgbClr val="00B0F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Point-in-time restore</a:t>
            </a:r>
          </a:p>
        </p:txBody>
      </p:sp>
      <p:sp>
        <p:nvSpPr>
          <p:cNvPr id="16" name="Rectangle 15">
            <a:extLst>
              <a:ext uri="{FF2B5EF4-FFF2-40B4-BE49-F238E27FC236}">
                <a16:creationId xmlns:a16="http://schemas.microsoft.com/office/drawing/2014/main" id="{52C4E098-3D29-44F6-82DE-3047FBBE1196}"/>
              </a:ext>
            </a:extLst>
          </p:cNvPr>
          <p:cNvSpPr/>
          <p:nvPr/>
        </p:nvSpPr>
        <p:spPr>
          <a:xfrm>
            <a:off x="7294249" y="2460356"/>
            <a:ext cx="2077888" cy="2839779"/>
          </a:xfrm>
          <a:prstGeom prst="rect">
            <a:avLst/>
          </a:prstGeom>
          <a:solidFill>
            <a:srgbClr val="00B05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Saving backup storage</a:t>
            </a:r>
            <a:b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Incremental Backup)</a:t>
            </a:r>
          </a:p>
        </p:txBody>
      </p:sp>
      <p:sp>
        <p:nvSpPr>
          <p:cNvPr id="17" name="Rectangle 16">
            <a:extLst>
              <a:ext uri="{FF2B5EF4-FFF2-40B4-BE49-F238E27FC236}">
                <a16:creationId xmlns:a16="http://schemas.microsoft.com/office/drawing/2014/main" id="{26F64E4C-9241-4984-9828-6CF98FF80D10}"/>
              </a:ext>
            </a:extLst>
          </p:cNvPr>
          <p:cNvSpPr/>
          <p:nvPr/>
        </p:nvSpPr>
        <p:spPr>
          <a:xfrm>
            <a:off x="9524513" y="2460356"/>
            <a:ext cx="2077888" cy="2839779"/>
          </a:xfrm>
          <a:prstGeom prst="rect">
            <a:avLst/>
          </a:prstGeom>
          <a:solidFill>
            <a:srgbClr val="92D050"/>
          </a:solidFill>
          <a:ln w="10795" cap="flat" cmpd="sng" algn="ctr">
            <a:noFill/>
            <a:prstDash val="solid"/>
          </a:ln>
          <a:effectLst/>
        </p:spPr>
        <p:txBody>
          <a:bodyPr rtlCol="0" anchor="ctr"/>
          <a:lstStyle/>
          <a:p>
            <a:pPr marL="0" marR="0" lvl="1"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Centralized console for monitoring and alert capabilities</a:t>
            </a:r>
          </a:p>
        </p:txBody>
      </p:sp>
      <p:sp>
        <p:nvSpPr>
          <p:cNvPr id="18" name="Oval 17">
            <a:extLst>
              <a:ext uri="{FF2B5EF4-FFF2-40B4-BE49-F238E27FC236}">
                <a16:creationId xmlns:a16="http://schemas.microsoft.com/office/drawing/2014/main" id="{9A51BD15-7373-4296-8278-72A254713265}"/>
              </a:ext>
            </a:extLst>
          </p:cNvPr>
          <p:cNvSpPr/>
          <p:nvPr/>
        </p:nvSpPr>
        <p:spPr>
          <a:xfrm>
            <a:off x="674603"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1</a:t>
            </a:r>
          </a:p>
        </p:txBody>
      </p:sp>
      <p:sp>
        <p:nvSpPr>
          <p:cNvPr id="19" name="Oval 18">
            <a:extLst>
              <a:ext uri="{FF2B5EF4-FFF2-40B4-BE49-F238E27FC236}">
                <a16:creationId xmlns:a16="http://schemas.microsoft.com/office/drawing/2014/main" id="{0A46D1F2-F30E-42DD-BC67-E1F3DA84F4C0}"/>
              </a:ext>
            </a:extLst>
          </p:cNvPr>
          <p:cNvSpPr/>
          <p:nvPr/>
        </p:nvSpPr>
        <p:spPr>
          <a:xfrm>
            <a:off x="2965319"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2</a:t>
            </a:r>
          </a:p>
        </p:txBody>
      </p:sp>
      <p:sp>
        <p:nvSpPr>
          <p:cNvPr id="20" name="Oval 19">
            <a:extLst>
              <a:ext uri="{FF2B5EF4-FFF2-40B4-BE49-F238E27FC236}">
                <a16:creationId xmlns:a16="http://schemas.microsoft.com/office/drawing/2014/main" id="{A397E71C-3EA3-4695-8E5F-76BEBAF055F5}"/>
              </a:ext>
            </a:extLst>
          </p:cNvPr>
          <p:cNvSpPr/>
          <p:nvPr/>
        </p:nvSpPr>
        <p:spPr>
          <a:xfrm>
            <a:off x="5209438"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3</a:t>
            </a:r>
          </a:p>
        </p:txBody>
      </p:sp>
      <p:sp>
        <p:nvSpPr>
          <p:cNvPr id="21" name="Oval 20">
            <a:extLst>
              <a:ext uri="{FF2B5EF4-FFF2-40B4-BE49-F238E27FC236}">
                <a16:creationId xmlns:a16="http://schemas.microsoft.com/office/drawing/2014/main" id="{529F3429-DADD-4238-B011-6C6B9383CF2B}"/>
              </a:ext>
            </a:extLst>
          </p:cNvPr>
          <p:cNvSpPr/>
          <p:nvPr/>
        </p:nvSpPr>
        <p:spPr>
          <a:xfrm>
            <a:off x="7411998"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4</a:t>
            </a:r>
          </a:p>
        </p:txBody>
      </p:sp>
      <p:sp>
        <p:nvSpPr>
          <p:cNvPr id="22" name="Oval 21">
            <a:extLst>
              <a:ext uri="{FF2B5EF4-FFF2-40B4-BE49-F238E27FC236}">
                <a16:creationId xmlns:a16="http://schemas.microsoft.com/office/drawing/2014/main" id="{E40499DC-5AD7-4D00-AEBD-E8BFAC4776CC}"/>
              </a:ext>
            </a:extLst>
          </p:cNvPr>
          <p:cNvSpPr/>
          <p:nvPr/>
        </p:nvSpPr>
        <p:spPr>
          <a:xfrm>
            <a:off x="9635337" y="2536546"/>
            <a:ext cx="408651" cy="415577"/>
          </a:xfrm>
          <a:prstGeom prst="ellipse">
            <a:avLst/>
          </a:prstGeom>
          <a:solidFill>
            <a:srgbClr val="505050"/>
          </a:solidFill>
          <a:ln w="10795" cap="flat" cmpd="sng" algn="ctr">
            <a:solidFill>
              <a:srgbClr val="19191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5</a:t>
            </a:r>
          </a:p>
        </p:txBody>
      </p:sp>
    </p:spTree>
    <p:extLst>
      <p:ext uri="{BB962C8B-B14F-4D97-AF65-F5344CB8AC3E}">
        <p14:creationId xmlns:p14="http://schemas.microsoft.com/office/powerpoint/2010/main" val="31955640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5054D-BEC9-445A-BA11-5C6174DACF49}"/>
              </a:ext>
            </a:extLst>
          </p:cNvPr>
          <p:cNvSpPr>
            <a:spLocks noGrp="1"/>
          </p:cNvSpPr>
          <p:nvPr>
            <p:ph type="title"/>
          </p:nvPr>
        </p:nvSpPr>
        <p:spPr>
          <a:xfrm>
            <a:off x="268080" y="0"/>
            <a:ext cx="11655840" cy="899665"/>
          </a:xfrm>
        </p:spPr>
        <p:txBody>
          <a:bodyPr/>
          <a:lstStyle/>
          <a:p>
            <a:r>
              <a:rPr lang="en-US" sz="3600" dirty="0">
                <a:solidFill>
                  <a:schemeClr val="tx1"/>
                </a:solidFill>
                <a:latin typeface="Segoe UI Light" panose="020B0502040204020203" pitchFamily="34" charset="0"/>
                <a:cs typeface="Segoe UI Light" panose="020B0502040204020203" pitchFamily="34" charset="0"/>
              </a:rPr>
              <a:t>SAP on Azure Backup Solutions </a:t>
            </a:r>
            <a:endParaRPr lang="en-US" sz="3600" dirty="0">
              <a:solidFill>
                <a:schemeClr val="tx1"/>
              </a:solidFill>
            </a:endParaRPr>
          </a:p>
        </p:txBody>
      </p:sp>
      <p:pic>
        <p:nvPicPr>
          <p:cNvPr id="6" name="Picture 5" descr="A table that depicts the various scenarios for backing up SAP on Azure.">
            <a:extLst>
              <a:ext uri="{FF2B5EF4-FFF2-40B4-BE49-F238E27FC236}">
                <a16:creationId xmlns:a16="http://schemas.microsoft.com/office/drawing/2014/main" id="{C9EAB1E4-BC98-47CE-AC9E-0203E08CD107}"/>
              </a:ext>
            </a:extLst>
          </p:cNvPr>
          <p:cNvPicPr>
            <a:picLocks noChangeAspect="1"/>
          </p:cNvPicPr>
          <p:nvPr/>
        </p:nvPicPr>
        <p:blipFill>
          <a:blip r:embed="rId2"/>
          <a:stretch>
            <a:fillRect/>
          </a:stretch>
        </p:blipFill>
        <p:spPr>
          <a:xfrm>
            <a:off x="385311" y="755444"/>
            <a:ext cx="11335821" cy="5973601"/>
          </a:xfrm>
          <a:prstGeom prst="rect">
            <a:avLst/>
          </a:prstGeom>
        </p:spPr>
      </p:pic>
    </p:spTree>
    <p:extLst>
      <p:ext uri="{BB962C8B-B14F-4D97-AF65-F5344CB8AC3E}">
        <p14:creationId xmlns:p14="http://schemas.microsoft.com/office/powerpoint/2010/main" val="37285062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B9C8-0117-490B-8117-54CE70CC6B78}"/>
              </a:ext>
            </a:extLst>
          </p:cNvPr>
          <p:cNvSpPr>
            <a:spLocks noGrp="1"/>
          </p:cNvSpPr>
          <p:nvPr>
            <p:ph type="title"/>
          </p:nvPr>
        </p:nvSpPr>
        <p:spPr/>
        <p:txBody>
          <a:bodyPr/>
          <a:lstStyle/>
          <a:p>
            <a:r>
              <a:rPr lang="en-US" sz="2800" spc="0" dirty="0">
                <a:ln>
                  <a:noFill/>
                </a:ln>
                <a:solidFill>
                  <a:srgbClr val="FFFFFF"/>
                </a:solidFill>
                <a:latin typeface="Segoe UI Light" panose="020B0502040204020203" pitchFamily="34" charset="0"/>
                <a:cs typeface="Segoe UI Light" panose="020B0502040204020203" pitchFamily="34" charset="0"/>
              </a:rPr>
              <a:t>Disaster Recovery Solutions for LOB applications/SAP on Azure</a:t>
            </a:r>
            <a:br>
              <a:rPr lang="en-US" sz="2800" spc="0" dirty="0">
                <a:ln>
                  <a:noFill/>
                </a:ln>
                <a:solidFill>
                  <a:srgbClr val="FFFFFF"/>
                </a:solidFill>
                <a:latin typeface="Segoe UI Light" panose="020B0502040204020203" pitchFamily="34" charset="0"/>
                <a:cs typeface="Segoe UI Light" panose="020B0502040204020203" pitchFamily="34" charset="0"/>
              </a:rPr>
            </a:br>
            <a:endParaRPr lang="en-US" sz="2800" dirty="0"/>
          </a:p>
        </p:txBody>
      </p:sp>
      <p:sp>
        <p:nvSpPr>
          <p:cNvPr id="12" name="Content Placeholder 2">
            <a:extLst>
              <a:ext uri="{FF2B5EF4-FFF2-40B4-BE49-F238E27FC236}">
                <a16:creationId xmlns:a16="http://schemas.microsoft.com/office/drawing/2014/main" id="{228A5E0B-5DC3-4BE2-BB9F-8203E7A09C6A}"/>
              </a:ext>
            </a:extLst>
          </p:cNvPr>
          <p:cNvSpPr txBox="1">
            <a:spLocks/>
          </p:cNvSpPr>
          <p:nvPr/>
        </p:nvSpPr>
        <p:spPr>
          <a:xfrm>
            <a:off x="568047" y="3948373"/>
            <a:ext cx="10757098" cy="1441498"/>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14190" indent="-514190" algn="ctr">
              <a:buFont typeface="+mj-lt"/>
              <a:buAutoNum type="arabicPeriod"/>
            </a:pPr>
            <a:r>
              <a:rPr lang="en-US" sz="3200" dirty="0">
                <a:solidFill>
                  <a:schemeClr val="tx1"/>
                </a:solidFill>
              </a:rPr>
              <a:t>Database Replication (e.g. SQL Server AlwaysOn)</a:t>
            </a:r>
            <a:br>
              <a:rPr lang="en-US" sz="3200" dirty="0">
                <a:solidFill>
                  <a:schemeClr val="tx1"/>
                </a:solidFill>
              </a:rPr>
            </a:br>
            <a:endParaRPr lang="en-US" sz="3200" dirty="0">
              <a:solidFill>
                <a:schemeClr val="tx1"/>
              </a:solidFill>
            </a:endParaRPr>
          </a:p>
          <a:p>
            <a:pPr marL="514190" indent="-514190" algn="ctr">
              <a:buFont typeface="+mj-lt"/>
              <a:buAutoNum type="arabicPeriod"/>
            </a:pPr>
            <a:r>
              <a:rPr lang="en-US" sz="3200" dirty="0">
                <a:solidFill>
                  <a:schemeClr val="tx1"/>
                </a:solidFill>
              </a:rPr>
              <a:t>File Replication (e.g. File Copy)</a:t>
            </a:r>
          </a:p>
          <a:p>
            <a:pPr marL="514190" indent="-514190" algn="ctr">
              <a:buFont typeface="+mj-lt"/>
              <a:buAutoNum type="arabicPeriod"/>
            </a:pPr>
            <a:endParaRPr lang="en-US" sz="3200" dirty="0">
              <a:solidFill>
                <a:schemeClr val="tx1"/>
              </a:solidFill>
            </a:endParaRPr>
          </a:p>
          <a:p>
            <a:pPr marL="514190" indent="-514190" algn="ctr">
              <a:buFont typeface="+mj-lt"/>
              <a:buAutoNum type="arabicPeriod"/>
            </a:pPr>
            <a:r>
              <a:rPr lang="en-US" sz="3200" dirty="0">
                <a:solidFill>
                  <a:schemeClr val="tx1"/>
                </a:solidFill>
              </a:rPr>
              <a:t>VM Replication (Azure Site Recovery)</a:t>
            </a:r>
          </a:p>
        </p:txBody>
      </p:sp>
      <p:sp>
        <p:nvSpPr>
          <p:cNvPr id="13" name="Rectangle 12">
            <a:extLst>
              <a:ext uri="{FF2B5EF4-FFF2-40B4-BE49-F238E27FC236}">
                <a16:creationId xmlns:a16="http://schemas.microsoft.com/office/drawing/2014/main" id="{CD1E3C74-9954-4E3E-AE87-493AE74D8B4F}"/>
              </a:ext>
            </a:extLst>
          </p:cNvPr>
          <p:cNvSpPr/>
          <p:nvPr/>
        </p:nvSpPr>
        <p:spPr>
          <a:xfrm>
            <a:off x="6499700" y="1028248"/>
            <a:ext cx="5333913" cy="27857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IT requirements </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endPar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Production environment is on virtualization, bare metal or cloud</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overhead on Production systems and network</a:t>
            </a:r>
          </a:p>
          <a:p>
            <a:pPr marL="456387" marR="0" lvl="1" indent="-457057"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Retire traditional SAN/Tape-based solutions </a:t>
            </a:r>
          </a:p>
        </p:txBody>
      </p:sp>
      <p:sp>
        <p:nvSpPr>
          <p:cNvPr id="14" name="Rectangle 13">
            <a:extLst>
              <a:ext uri="{FF2B5EF4-FFF2-40B4-BE49-F238E27FC236}">
                <a16:creationId xmlns:a16="http://schemas.microsoft.com/office/drawing/2014/main" id="{1FDFB358-0174-424F-B527-48296AF78F09}"/>
              </a:ext>
            </a:extLst>
          </p:cNvPr>
          <p:cNvSpPr/>
          <p:nvPr/>
        </p:nvSpPr>
        <p:spPr>
          <a:xfrm>
            <a:off x="730008" y="1028251"/>
            <a:ext cx="5333913" cy="27857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457057" algn="l" defTabSz="91276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Business requirements</a:t>
            </a:r>
            <a:br>
              <a:rPr kumimoji="0" lang="en-US" sz="3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br>
            <a:r>
              <a:rPr kumimoji="0" lang="en-US" sz="15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data loss in case of a disaster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complete within hours including SAP application layer</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Clear failover process</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Failover transparent to users and sub systems </a:t>
            </a:r>
          </a:p>
          <a:p>
            <a:pPr marL="342792" marR="0" lvl="1" indent="-342792" algn="l" defTabSz="912768"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Minimum costs for DR </a:t>
            </a:r>
          </a:p>
        </p:txBody>
      </p:sp>
      <p:sp>
        <p:nvSpPr>
          <p:cNvPr id="15" name="Oval 14">
            <a:extLst>
              <a:ext uri="{FF2B5EF4-FFF2-40B4-BE49-F238E27FC236}">
                <a16:creationId xmlns:a16="http://schemas.microsoft.com/office/drawing/2014/main" id="{5AD07B10-2B53-4E1A-91D5-22053F1F6457}"/>
              </a:ext>
            </a:extLst>
          </p:cNvPr>
          <p:cNvSpPr/>
          <p:nvPr/>
        </p:nvSpPr>
        <p:spPr>
          <a:xfrm>
            <a:off x="854361" y="1196565"/>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1</a:t>
            </a:r>
          </a:p>
        </p:txBody>
      </p:sp>
      <p:sp>
        <p:nvSpPr>
          <p:cNvPr id="16" name="Oval 15">
            <a:extLst>
              <a:ext uri="{FF2B5EF4-FFF2-40B4-BE49-F238E27FC236}">
                <a16:creationId xmlns:a16="http://schemas.microsoft.com/office/drawing/2014/main" id="{9D6983EE-7942-4920-8BBF-691427B76327}"/>
              </a:ext>
            </a:extLst>
          </p:cNvPr>
          <p:cNvSpPr/>
          <p:nvPr/>
        </p:nvSpPr>
        <p:spPr>
          <a:xfrm>
            <a:off x="6567757" y="1167516"/>
            <a:ext cx="408651" cy="415577"/>
          </a:xfrm>
          <a:prstGeom prst="ellipse">
            <a:avLst/>
          </a:prstGeom>
          <a:solidFill>
            <a:schemeClr val="bg1">
              <a:lumMod val="75000"/>
            </a:schemeClr>
          </a:solidFill>
          <a:ln>
            <a:solidFill>
              <a:srgbClr val="1919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2</a:t>
            </a:r>
          </a:p>
        </p:txBody>
      </p:sp>
      <p:sp>
        <p:nvSpPr>
          <p:cNvPr id="17" name="Plus 8">
            <a:extLst>
              <a:ext uri="{FF2B5EF4-FFF2-40B4-BE49-F238E27FC236}">
                <a16:creationId xmlns:a16="http://schemas.microsoft.com/office/drawing/2014/main" id="{DDCF9EB3-5423-417D-AA1F-7833DE589515}"/>
              </a:ext>
            </a:extLst>
          </p:cNvPr>
          <p:cNvSpPr/>
          <p:nvPr/>
        </p:nvSpPr>
        <p:spPr>
          <a:xfrm>
            <a:off x="5866627" y="4512508"/>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 name="Plus 9">
            <a:extLst>
              <a:ext uri="{FF2B5EF4-FFF2-40B4-BE49-F238E27FC236}">
                <a16:creationId xmlns:a16="http://schemas.microsoft.com/office/drawing/2014/main" id="{DFB59EA4-12A3-4E04-BC55-2CB66191DCE7}"/>
              </a:ext>
            </a:extLst>
          </p:cNvPr>
          <p:cNvSpPr/>
          <p:nvPr/>
        </p:nvSpPr>
        <p:spPr>
          <a:xfrm>
            <a:off x="5866627" y="5558172"/>
            <a:ext cx="489575" cy="465386"/>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276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F61299D-CA5B-44E9-B699-9FD5C03F25EA}"/>
              </a:ext>
            </a:extLst>
          </p:cNvPr>
          <p:cNvSpPr txBox="1"/>
          <p:nvPr/>
        </p:nvSpPr>
        <p:spPr>
          <a:xfrm>
            <a:off x="9831103" y="5566116"/>
            <a:ext cx="2350986" cy="115862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mn-ea"/>
                <a:cs typeface="+mn-cs"/>
              </a:rPr>
              <a:t>(*) Note : ASR doesn’t support replication from shared cluster disk or Win 2016 SOFS</a:t>
            </a:r>
          </a:p>
        </p:txBody>
      </p:sp>
      <p:sp>
        <p:nvSpPr>
          <p:cNvPr id="20" name="Rectangle 19">
            <a:extLst>
              <a:ext uri="{FF2B5EF4-FFF2-40B4-BE49-F238E27FC236}">
                <a16:creationId xmlns:a16="http://schemas.microsoft.com/office/drawing/2014/main" id="{7B22585D-0231-4CAE-9E60-5B5BDA619E38}"/>
              </a:ext>
            </a:extLst>
          </p:cNvPr>
          <p:cNvSpPr/>
          <p:nvPr/>
        </p:nvSpPr>
        <p:spPr bwMode="auto">
          <a:xfrm>
            <a:off x="1165663" y="3948373"/>
            <a:ext cx="9561865" cy="161774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3627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1000"/>
                                        <p:tgtEl>
                                          <p:spTgt spid="12">
                                            <p:txEl>
                                              <p:pRg st="3" end="3"/>
                                            </p:txEl>
                                          </p:spTgt>
                                        </p:tgtEl>
                                      </p:cBhvr>
                                    </p:animEffect>
                                    <p:anim calcmode="lin" valueType="num">
                                      <p:cBhvr>
                                        <p:cTn id="22"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0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7" grpId="0" animBg="1"/>
      <p:bldP spid="18" grpId="0" animBg="1"/>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7663977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453388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6" name="Picture 5"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a:extLst>
              <a:ext uri="{FF2B5EF4-FFF2-40B4-BE49-F238E27FC236}">
                <a16:creationId xmlns:a16="http://schemas.microsoft.com/office/drawing/2014/main" id="{204A705E-4920-4CCF-B615-BFA60DD0E625}"/>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362087" y="264766"/>
            <a:ext cx="11481570" cy="6540361"/>
          </a:xfrm>
          <a:prstGeom prst="rect">
            <a:avLst/>
          </a:prstGeom>
        </p:spPr>
      </p:pic>
    </p:spTree>
    <p:extLst>
      <p:ext uri="{BB962C8B-B14F-4D97-AF65-F5344CB8AC3E}">
        <p14:creationId xmlns:p14="http://schemas.microsoft.com/office/powerpoint/2010/main" val="19678650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31" name="Picture 30" descr="A table depicting the baseline knowledge needed across services for SAP as a service in Azure.">
            <a:extLst>
              <a:ext uri="{FF2B5EF4-FFF2-40B4-BE49-F238E27FC236}">
                <a16:creationId xmlns:a16="http://schemas.microsoft.com/office/drawing/2014/main" id="{7FDB9945-67B9-4A8A-8816-5B59B4B0C2B7}"/>
              </a:ext>
            </a:extLst>
          </p:cNvPr>
          <p:cNvPicPr>
            <a:picLocks noChangeAspect="1"/>
          </p:cNvPicPr>
          <p:nvPr/>
        </p:nvPicPr>
        <p:blipFill>
          <a:blip r:embed="rId3"/>
          <a:stretch>
            <a:fillRect/>
          </a:stretch>
        </p:blipFill>
        <p:spPr>
          <a:xfrm>
            <a:off x="612702" y="784901"/>
            <a:ext cx="10736616" cy="5911575"/>
          </a:xfrm>
          <a:prstGeom prst="rect">
            <a:avLst/>
          </a:prstGeom>
        </p:spPr>
      </p:pic>
    </p:spTree>
    <p:extLst>
      <p:ext uri="{BB962C8B-B14F-4D97-AF65-F5344CB8AC3E}">
        <p14:creationId xmlns:p14="http://schemas.microsoft.com/office/powerpoint/2010/main" val="13225094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396932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37072705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2758013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2" name="Picture 1" descr="Complete solution diagram&#10;&#10;Screenshot of the complete solution diagram as described in the Instructor Notes.">
            <a:extLst>
              <a:ext uri="{FF2B5EF4-FFF2-40B4-BE49-F238E27FC236}">
                <a16:creationId xmlns:a16="http://schemas.microsoft.com/office/drawing/2014/main" id="{D8DE87DF-3D8C-4DC8-A1D1-EE8529037D6A}"/>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734008" y="763964"/>
            <a:ext cx="10904375" cy="6022571"/>
          </a:xfrm>
          <a:prstGeom prst="rect">
            <a:avLst/>
          </a:prstGeom>
          <a:solidFill>
            <a:srgbClr val="0078D7"/>
          </a:solidFill>
        </p:spPr>
      </p:pic>
    </p:spTree>
    <p:extLst>
      <p:ext uri="{BB962C8B-B14F-4D97-AF65-F5344CB8AC3E}">
        <p14:creationId xmlns:p14="http://schemas.microsoft.com/office/powerpoint/2010/main" val="3178644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85"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mj-lt"/>
                <a:ea typeface="+mn-ea"/>
                <a:cs typeface="+mn-cs"/>
              </a:rPr>
              <a:t>Red: certification in roadmap</a:t>
            </a: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5153</Words>
  <Application>Microsoft Office PowerPoint</Application>
  <PresentationFormat>Widescreen</PresentationFormat>
  <Paragraphs>526</Paragraphs>
  <Slides>57</Slides>
  <Notes>50</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2" baseType="lpstr">
      <vt:lpstr>Arial</vt:lpstr>
      <vt:lpstr>Calibri</vt:lpstr>
      <vt:lpstr>Calibri Light</vt:lpstr>
      <vt:lpstr>Consolas</vt:lpstr>
      <vt:lpstr>Segoe Pro</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Design Principles</vt:lpstr>
      <vt:lpstr>SAP VM &amp; Storage Sizing Principles</vt:lpstr>
      <vt:lpstr>(SAPS) Azure VM Options for SAP Applications</vt:lpstr>
      <vt:lpstr>Premium Storage KPIs (Cost differ by region)</vt:lpstr>
      <vt:lpstr>Common scenarios</vt:lpstr>
      <vt:lpstr>SAP HA Architecture SAP NetWeaver ABAP / Java 7.00 (and higher) – Windows &amp; Linux</vt:lpstr>
      <vt:lpstr>PowerPoint Presentation</vt:lpstr>
      <vt:lpstr>Enterprise Backup Solutions for LOB applications/SAP on Azure</vt:lpstr>
      <vt:lpstr>SAP on Azure Backup Solutions </vt:lpstr>
      <vt:lpstr>Disaster Recovery Solutions for LOB applications/SAP on Azure </vt:lpstr>
      <vt:lpstr>Common scenarios</vt:lpstr>
      <vt:lpstr>Step 2: Design the solution</vt:lpstr>
      <vt:lpstr>Contoso current SAP state/benefits of migration to Azure </vt:lpstr>
      <vt:lpstr>How to size SAP on Azure VM </vt:lpstr>
      <vt:lpstr>SAP business suite, NetWeaver – with HA and DR </vt:lpstr>
      <vt:lpstr>Baseline knowledge for SAP as a service on Azure</vt:lpstr>
      <vt:lpstr>Online Azure pricing calculator</vt:lpstr>
      <vt:lpstr>Azure reserved VM instances (RI) and Azure hybrid benefit (AHUB)</vt:lpstr>
      <vt:lpstr>Requirements</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Azure VM Options for SAP Applications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2019-01-29T11:16:50Z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